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8"/>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70" r:id="rId14"/>
    <p:sldId id="271" r:id="rId15"/>
    <p:sldId id="268" r:id="rId16"/>
    <p:sldId id="269"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2166"/>
  </p:normalViewPr>
  <p:slideViewPr>
    <p:cSldViewPr snapToGrid="0">
      <p:cViewPr varScale="1">
        <p:scale>
          <a:sx n="88" d="100"/>
          <a:sy n="88" d="100"/>
        </p:scale>
        <p:origin x="232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3c59f484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3c59f484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3c59f484f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3c59f484f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4"/>
            <a:ext cx="6477805" cy="1906073"/>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648403"/>
            <a:ext cx="6477804" cy="733216"/>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7/17/22</a:t>
            </a:fld>
            <a:endParaRPr lang="en-US" dirty="0"/>
          </a:p>
        </p:txBody>
      </p:sp>
      <p:sp>
        <p:nvSpPr>
          <p:cNvPr id="5" name="Footer Placeholder 4"/>
          <p:cNvSpPr>
            <a:spLocks noGrp="1"/>
          </p:cNvSpPr>
          <p:nvPr>
            <p:ph type="ftr" sz="quarter" idx="11"/>
          </p:nvPr>
        </p:nvSpPr>
        <p:spPr>
          <a:xfrm>
            <a:off x="1812376" y="246981"/>
            <a:ext cx="3730436" cy="231901"/>
          </a:xfrm>
        </p:spPr>
        <p:txBody>
          <a:bodyPr/>
          <a:lstStyle/>
          <a:p>
            <a:endParaRPr lang="en-US" dirty="0"/>
          </a:p>
        </p:txBody>
      </p:sp>
      <p:sp>
        <p:nvSpPr>
          <p:cNvPr id="6" name="Slide Number Placeholder 5"/>
          <p:cNvSpPr>
            <a:spLocks noGrp="1"/>
          </p:cNvSpPr>
          <p:nvPr>
            <p:ph type="sldNum" sz="quarter" idx="12"/>
          </p:nvPr>
        </p:nvSpPr>
        <p:spPr>
          <a:xfrm>
            <a:off x="1078249" y="599230"/>
            <a:ext cx="608264" cy="377684"/>
          </a:xfrm>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952497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26" name="Straight Connector 25"/>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5916011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599230"/>
            <a:ext cx="1211807" cy="349491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599230"/>
            <a:ext cx="5871623" cy="34949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680714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0012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33" name="Straight Connector 32"/>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5793129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2854647"/>
            <a:ext cx="6472835" cy="759697"/>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1090679"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993683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03667"/>
            <a:ext cx="7204226" cy="79447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508159"/>
            <a:ext cx="3483864" cy="25864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513007"/>
            <a:ext cx="3483864" cy="25811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35" name="Straight Connector 3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16759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3"/>
            <a:ext cx="7205746" cy="7922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514662"/>
            <a:ext cx="3483864" cy="60145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85393" y="2118202"/>
            <a:ext cx="3483864" cy="19833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517253"/>
            <a:ext cx="3483864" cy="601678"/>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09272" y="2116119"/>
            <a:ext cx="3483864" cy="1978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7/17/22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29" name="Straight Connector 28"/>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7536735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7/17/22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25" name="Straight Connector 2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754404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7/17/22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3133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454824" cy="168533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599230"/>
            <a:ext cx="4509353" cy="349412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2404119"/>
            <a:ext cx="2456260" cy="1686136"/>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7" name="Straight Connecto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6410446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2359494"/>
            <a:ext cx="4143303" cy="1502807"/>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085537" y="4102393"/>
            <a:ext cx="4145513" cy="240092"/>
          </a:xfrm>
        </p:spPr>
        <p:txBody>
          <a:bodyPr/>
          <a:lstStyle>
            <a:lvl1pPr algn="l">
              <a:defRPr/>
            </a:lvl1pPr>
          </a:lstStyle>
          <a:p>
            <a:fld id="{48A87A34-81AB-432B-8DAE-1953F412C126}" type="datetimeFigureOut">
              <a:rPr lang="en-US" dirty="0"/>
              <a:pPr/>
              <a:t>7/17/22</a:t>
            </a:fld>
            <a:endParaRPr lang="en-US" dirty="0"/>
          </a:p>
        </p:txBody>
      </p:sp>
      <p:sp>
        <p:nvSpPr>
          <p:cNvPr id="6" name="Footer Placeholder 5"/>
          <p:cNvSpPr>
            <a:spLocks noGrp="1"/>
          </p:cNvSpPr>
          <p:nvPr>
            <p:ph type="ftr" sz="quarter" idx="11"/>
          </p:nvPr>
        </p:nvSpPr>
        <p:spPr>
          <a:xfrm>
            <a:off x="1085537" y="238981"/>
            <a:ext cx="4155753" cy="240698"/>
          </a:xfrm>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4831911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4594860"/>
            <a:ext cx="9144000" cy="557213"/>
          </a:xfrm>
          <a:prstGeom prst="rect">
            <a:avLst/>
          </a:prstGeom>
        </p:spPr>
      </p:pic>
      <p:sp>
        <p:nvSpPr>
          <p:cNvPr id="2" name="Title Placeholder 1"/>
          <p:cNvSpPr>
            <a:spLocks noGrp="1"/>
          </p:cNvSpPr>
          <p:nvPr>
            <p:ph type="title"/>
          </p:nvPr>
        </p:nvSpPr>
        <p:spPr>
          <a:xfrm>
            <a:off x="1088685" y="603390"/>
            <a:ext cx="7202456" cy="78692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1511799"/>
            <a:ext cx="7202456" cy="25879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65604"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fld id="{48A87A34-81AB-432B-8DAE-1953F412C126}" type="datetimeFigureOut">
              <a:rPr lang="en-US" dirty="0"/>
              <a:pPr/>
              <a:t>7/17/22</a:t>
            </a:fld>
            <a:endParaRPr lang="en-US" dirty="0"/>
          </a:p>
        </p:txBody>
      </p:sp>
      <p:sp>
        <p:nvSpPr>
          <p:cNvPr id="5" name="Footer Placeholder 4"/>
          <p:cNvSpPr>
            <a:spLocks noGrp="1"/>
          </p:cNvSpPr>
          <p:nvPr>
            <p:ph type="ftr" sz="quarter" idx="3"/>
          </p:nvPr>
        </p:nvSpPr>
        <p:spPr>
          <a:xfrm>
            <a:off x="1088684" y="246981"/>
            <a:ext cx="4454127" cy="2319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599230"/>
            <a:ext cx="608264" cy="377684"/>
          </a:xfrm>
          <a:prstGeom prst="rect">
            <a:avLst/>
          </a:prstGeom>
        </p:spPr>
        <p:txBody>
          <a:bodyPr vert="horz" lIns="91440" tIns="45720" rIns="91440" bIns="45720" rtlCol="0" anchor="t"/>
          <a:lstStyle>
            <a:lvl1pPr algn="r">
              <a:defRPr sz="2100">
                <a:solidFill>
                  <a:schemeClr val="accent1"/>
                </a:solidFill>
              </a:defRPr>
            </a:lvl1pPr>
          </a:lstStyle>
          <a:p>
            <a:pPr marL="0" lvl="0" indent="0" algn="r" rtl="0">
              <a:spcBef>
                <a:spcPts val="0"/>
              </a:spcBef>
              <a:spcAft>
                <a:spcPts val="0"/>
              </a:spcAft>
              <a:buNone/>
            </a:pPr>
            <a:fld id="{00000000-1234-1234-1234-123412341234}" type="slidenum">
              <a:rPr lang="en" smtClean="0"/>
              <a:t>‹#›</a:t>
            </a:fld>
            <a:endParaRPr lang="en"/>
          </a:p>
        </p:txBody>
      </p:sp>
      <p:cxnSp>
        <p:nvCxnSpPr>
          <p:cNvPr id="10" name="Straight Connecto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900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www.facebook.com/kevinpatrickkenealy" TargetMode="External"/><Relationship Id="rId2" Type="http://schemas.openxmlformats.org/officeDocument/2006/relationships/hyperlink" Target="http://www.kevinpatrickkenealy.com/"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hyperlink" Target="https://www.amazon.com/Neighborhood-Watch-Kevin-Kenealy-ebook/dp/B09VCVZV42/ref=sr_1_2?crid=370YC98Y6XDZH&amp;keywords=kevin+kenealy&amp;qid=1658142013&amp;sprefix=kevin+kenealy%2Caps%2C208&amp;sr=8-2"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Welcome to Author Talk</a:t>
            </a:r>
            <a:endParaRPr/>
          </a:p>
        </p:txBody>
      </p:sp>
      <p:sp>
        <p:nvSpPr>
          <p:cNvPr id="55" name="Google Shape;55;p13"/>
          <p:cNvSpPr txBox="1">
            <a:spLocks noGrp="1"/>
          </p:cNvSpPr>
          <p:nvPr>
            <p:ph type="subTitle" idx="1"/>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With Kevin Patrick Kenealy!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E1741-DF2C-FC4D-8556-01A6CD97C2CF}"/>
              </a:ext>
            </a:extLst>
          </p:cNvPr>
          <p:cNvSpPr>
            <a:spLocks noGrp="1"/>
          </p:cNvSpPr>
          <p:nvPr>
            <p:ph type="title"/>
          </p:nvPr>
        </p:nvSpPr>
        <p:spPr/>
        <p:txBody>
          <a:bodyPr/>
          <a:lstStyle/>
          <a:p>
            <a:r>
              <a:rPr lang="en-US" dirty="0"/>
              <a:t>Was I done Yet?</a:t>
            </a:r>
          </a:p>
        </p:txBody>
      </p:sp>
      <p:sp>
        <p:nvSpPr>
          <p:cNvPr id="3" name="Text Placeholder 2">
            <a:extLst>
              <a:ext uri="{FF2B5EF4-FFF2-40B4-BE49-F238E27FC236}">
                <a16:creationId xmlns:a16="http://schemas.microsoft.com/office/drawing/2014/main" id="{AD84692C-AF68-8240-9730-6D32E3641EC5}"/>
              </a:ext>
            </a:extLst>
          </p:cNvPr>
          <p:cNvSpPr>
            <a:spLocks noGrp="1"/>
          </p:cNvSpPr>
          <p:nvPr>
            <p:ph type="body" idx="1"/>
          </p:nvPr>
        </p:nvSpPr>
        <p:spPr/>
        <p:txBody>
          <a:bodyPr>
            <a:normAutofit/>
          </a:bodyPr>
          <a:lstStyle/>
          <a:p>
            <a:r>
              <a:rPr lang="en-US" sz="2400" dirty="0"/>
              <a:t>Nope! Sent out query letters to several publishers, waited on replies – when I heard rejected after rejection, I believed in myself and self published. I must have had something because the reviews per the trailer speak for themselves. </a:t>
            </a:r>
          </a:p>
          <a:p>
            <a:r>
              <a:rPr lang="en-US" sz="2400" dirty="0"/>
              <a:t>Finally, in 2/14/22 it was published by summer, it is appearing in libraries and in a local bookstore (Centuries &amp; Sleuths in Forest Park). I hope to keep expanding as well. </a:t>
            </a:r>
          </a:p>
        </p:txBody>
      </p:sp>
    </p:spTree>
    <p:extLst>
      <p:ext uri="{BB962C8B-B14F-4D97-AF65-F5344CB8AC3E}">
        <p14:creationId xmlns:p14="http://schemas.microsoft.com/office/powerpoint/2010/main" val="2029663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4EDDF-6633-9F44-8198-8EB1C3A45FF9}"/>
              </a:ext>
            </a:extLst>
          </p:cNvPr>
          <p:cNvSpPr>
            <a:spLocks noGrp="1"/>
          </p:cNvSpPr>
          <p:nvPr>
            <p:ph type="title"/>
          </p:nvPr>
        </p:nvSpPr>
        <p:spPr/>
        <p:txBody>
          <a:bodyPr/>
          <a:lstStyle/>
          <a:p>
            <a:r>
              <a:rPr lang="en-US" dirty="0"/>
              <a:t>My </a:t>
            </a:r>
            <a:r>
              <a:rPr lang="en-US" dirty="0" err="1"/>
              <a:t>bloG</a:t>
            </a:r>
            <a:endParaRPr lang="en-US" dirty="0"/>
          </a:p>
        </p:txBody>
      </p:sp>
      <p:sp>
        <p:nvSpPr>
          <p:cNvPr id="3" name="Text Placeholder 2">
            <a:extLst>
              <a:ext uri="{FF2B5EF4-FFF2-40B4-BE49-F238E27FC236}">
                <a16:creationId xmlns:a16="http://schemas.microsoft.com/office/drawing/2014/main" id="{AB1A3A8F-FC80-544E-AF99-35FF12B7B90D}"/>
              </a:ext>
            </a:extLst>
          </p:cNvPr>
          <p:cNvSpPr>
            <a:spLocks noGrp="1"/>
          </p:cNvSpPr>
          <p:nvPr>
            <p:ph type="body" idx="1"/>
          </p:nvPr>
        </p:nvSpPr>
        <p:spPr/>
        <p:txBody>
          <a:bodyPr>
            <a:normAutofit lnSpcReduction="10000"/>
          </a:bodyPr>
          <a:lstStyle/>
          <a:p>
            <a:pPr marL="114300" indent="0">
              <a:buNone/>
            </a:pPr>
            <a:r>
              <a:rPr lang="en-US" sz="2400" dirty="0"/>
              <a:t>I post news updates and write fairly regularly on my blog at </a:t>
            </a:r>
            <a:r>
              <a:rPr lang="en-US" sz="2400" u="sng" dirty="0">
                <a:hlinkClick r:id="rId2">
                  <a:extLst>
                    <a:ext uri="{A12FA001-AC4F-418D-AE19-62706E023703}">
                      <ahyp:hlinkClr xmlns:ahyp="http://schemas.microsoft.com/office/drawing/2018/hyperlinkcolor" val="tx"/>
                    </a:ext>
                  </a:extLst>
                </a:hlinkClick>
              </a:rPr>
              <a:t>www.kevinpatrickkenealy.com</a:t>
            </a:r>
            <a:r>
              <a:rPr lang="en-US" sz="2400" u="sng" dirty="0"/>
              <a:t>. </a:t>
            </a:r>
            <a:r>
              <a:rPr lang="en-US" sz="2400" dirty="0"/>
              <a:t> You can find anything on there about reading and writing tips, short stories, random reactions to the news, pop culture stories, and white sox follow-ups. </a:t>
            </a:r>
          </a:p>
          <a:p>
            <a:pPr marL="114300" indent="0">
              <a:buNone/>
            </a:pPr>
            <a:r>
              <a:rPr lang="en-US" sz="2400" dirty="0"/>
              <a:t>Also, follow me on Facebook at </a:t>
            </a:r>
            <a:r>
              <a:rPr lang="en-US" sz="2400" dirty="0">
                <a:hlinkClick r:id="rId3">
                  <a:extLst>
                    <a:ext uri="{A12FA001-AC4F-418D-AE19-62706E023703}">
                      <ahyp:hlinkClr xmlns:ahyp="http://schemas.microsoft.com/office/drawing/2018/hyperlinkcolor" val="tx"/>
                    </a:ext>
                  </a:extLst>
                </a:hlinkClick>
              </a:rPr>
              <a:t>www.facebook.com/kevinpatrickkenealy</a:t>
            </a:r>
            <a:r>
              <a:rPr lang="en-US" sz="2400" dirty="0"/>
              <a:t> or on twitter at </a:t>
            </a:r>
            <a:r>
              <a:rPr lang="en-US" sz="2400" dirty="0" err="1"/>
              <a:t>twitter.com</a:t>
            </a:r>
            <a:r>
              <a:rPr lang="en-US" sz="2400" dirty="0"/>
              <a:t>/</a:t>
            </a:r>
            <a:r>
              <a:rPr lang="en-US" sz="2400" dirty="0" err="1"/>
              <a:t>kevinkenealy</a:t>
            </a:r>
            <a:r>
              <a:rPr lang="en-US" sz="2400" dirty="0"/>
              <a:t>. I have a Goodreads page too and an Instagram. </a:t>
            </a:r>
          </a:p>
          <a:p>
            <a:pPr marL="114300" indent="0">
              <a:buNone/>
            </a:pPr>
            <a:endParaRPr lang="en-US" sz="2400" dirty="0"/>
          </a:p>
        </p:txBody>
      </p:sp>
    </p:spTree>
    <p:extLst>
      <p:ext uri="{BB962C8B-B14F-4D97-AF65-F5344CB8AC3E}">
        <p14:creationId xmlns:p14="http://schemas.microsoft.com/office/powerpoint/2010/main" val="4187215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04986-A948-3346-BFBE-E00551CC4CB0}"/>
              </a:ext>
            </a:extLst>
          </p:cNvPr>
          <p:cNvSpPr>
            <a:spLocks noGrp="1"/>
          </p:cNvSpPr>
          <p:nvPr>
            <p:ph type="title"/>
          </p:nvPr>
        </p:nvSpPr>
        <p:spPr/>
        <p:txBody>
          <a:bodyPr/>
          <a:lstStyle/>
          <a:p>
            <a:r>
              <a:rPr lang="en-US" dirty="0"/>
              <a:t>What’s next</a:t>
            </a:r>
          </a:p>
        </p:txBody>
      </p:sp>
      <p:sp>
        <p:nvSpPr>
          <p:cNvPr id="3" name="Text Placeholder 2">
            <a:extLst>
              <a:ext uri="{FF2B5EF4-FFF2-40B4-BE49-F238E27FC236}">
                <a16:creationId xmlns:a16="http://schemas.microsoft.com/office/drawing/2014/main" id="{18A88580-3D93-F94C-999E-6BE715BC81F1}"/>
              </a:ext>
            </a:extLst>
          </p:cNvPr>
          <p:cNvSpPr>
            <a:spLocks noGrp="1"/>
          </p:cNvSpPr>
          <p:nvPr>
            <p:ph type="body" idx="1"/>
          </p:nvPr>
        </p:nvSpPr>
        <p:spPr>
          <a:xfrm>
            <a:off x="311700" y="1017725"/>
            <a:ext cx="8520600" cy="3991025"/>
          </a:xfrm>
        </p:spPr>
        <p:txBody>
          <a:bodyPr>
            <a:normAutofit/>
          </a:bodyPr>
          <a:lstStyle/>
          <a:p>
            <a:r>
              <a:rPr lang="en-US" sz="1800" dirty="0"/>
              <a:t>I’m hoping to release my next novel, Crash and Burn, next year. There is actually a preview of it in the </a:t>
            </a:r>
            <a:r>
              <a:rPr lang="en-US" sz="1800" i="1" dirty="0"/>
              <a:t>Neighborhood Watch </a:t>
            </a:r>
            <a:r>
              <a:rPr lang="en-US" sz="1800" dirty="0"/>
              <a:t>Illustrated edition. The synopsis for that book is below. </a:t>
            </a:r>
            <a:br>
              <a:rPr lang="en-US" sz="1800" dirty="0"/>
            </a:br>
            <a:endParaRPr lang="en-US" sz="1800" dirty="0"/>
          </a:p>
          <a:p>
            <a:pPr marL="114300" indent="0">
              <a:buNone/>
            </a:pPr>
            <a:r>
              <a:rPr lang="en-US" sz="1800" dirty="0"/>
              <a:t>While her house burns, Emily Murphy’s baby, Danny, goes missing. The kidnapper, it turns out, is none other than her husband, Jack. Emily hires Detective Paul Walden to hunt down her husband and retrieve her child. As the case progresses, we see how Emily’s emotionally unstable life without her son begins crashing and burning. Meanwhile, not all of the facts of the case may be entirely accurate, as Jack later shares his story on what really happened the night of the kidnapping.</a:t>
            </a:r>
          </a:p>
          <a:p>
            <a:pPr marL="114300" indent="0">
              <a:buNone/>
            </a:pPr>
            <a:endParaRPr lang="en-US" sz="1800" dirty="0"/>
          </a:p>
        </p:txBody>
      </p:sp>
    </p:spTree>
    <p:extLst>
      <p:ext uri="{BB962C8B-B14F-4D97-AF65-F5344CB8AC3E}">
        <p14:creationId xmlns:p14="http://schemas.microsoft.com/office/powerpoint/2010/main" val="1075878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1CB3-80D6-AC41-98ED-FEDD10D53AE4}"/>
              </a:ext>
            </a:extLst>
          </p:cNvPr>
          <p:cNvSpPr>
            <a:spLocks noGrp="1"/>
          </p:cNvSpPr>
          <p:nvPr>
            <p:ph type="title"/>
          </p:nvPr>
        </p:nvSpPr>
        <p:spPr/>
        <p:txBody>
          <a:bodyPr/>
          <a:lstStyle/>
          <a:p>
            <a:r>
              <a:rPr lang="en-US" dirty="0"/>
              <a:t>Where can you get my books?</a:t>
            </a:r>
          </a:p>
        </p:txBody>
      </p:sp>
      <p:sp>
        <p:nvSpPr>
          <p:cNvPr id="3" name="Text Placeholder 2">
            <a:extLst>
              <a:ext uri="{FF2B5EF4-FFF2-40B4-BE49-F238E27FC236}">
                <a16:creationId xmlns:a16="http://schemas.microsoft.com/office/drawing/2014/main" id="{5D0AFEB3-5FD4-534B-A4D9-3043B62AC240}"/>
              </a:ext>
            </a:extLst>
          </p:cNvPr>
          <p:cNvSpPr>
            <a:spLocks noGrp="1"/>
          </p:cNvSpPr>
          <p:nvPr>
            <p:ph type="body" idx="1"/>
          </p:nvPr>
        </p:nvSpPr>
        <p:spPr/>
        <p:txBody>
          <a:bodyPr/>
          <a:lstStyle/>
          <a:p>
            <a:r>
              <a:rPr lang="en-US" sz="3200" dirty="0"/>
              <a:t>Amazon and other select online retailers </a:t>
            </a:r>
          </a:p>
          <a:p>
            <a:r>
              <a:rPr lang="en-US" sz="3200" dirty="0"/>
              <a:t>Centuries &amp; Sleuths Bookstores</a:t>
            </a:r>
          </a:p>
          <a:p>
            <a:r>
              <a:rPr lang="en-US" sz="3200" dirty="0"/>
              <a:t>Future Book signings – pay attention to news on my website  </a:t>
            </a:r>
          </a:p>
          <a:p>
            <a:endParaRPr lang="en-US" dirty="0"/>
          </a:p>
        </p:txBody>
      </p:sp>
    </p:spTree>
    <p:extLst>
      <p:ext uri="{BB962C8B-B14F-4D97-AF65-F5344CB8AC3E}">
        <p14:creationId xmlns:p14="http://schemas.microsoft.com/office/powerpoint/2010/main" val="3966138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AB3C-85A4-E74A-9133-5CBF3C537958}"/>
              </a:ext>
            </a:extLst>
          </p:cNvPr>
          <p:cNvSpPr>
            <a:spLocks noGrp="1"/>
          </p:cNvSpPr>
          <p:nvPr>
            <p:ph type="title"/>
          </p:nvPr>
        </p:nvSpPr>
        <p:spPr/>
        <p:txBody>
          <a:bodyPr/>
          <a:lstStyle/>
          <a:p>
            <a:r>
              <a:rPr lang="en-US" dirty="0"/>
              <a:t>Neighborhood Watch Formats</a:t>
            </a:r>
          </a:p>
        </p:txBody>
      </p:sp>
      <p:sp>
        <p:nvSpPr>
          <p:cNvPr id="3" name="Text Placeholder 2">
            <a:extLst>
              <a:ext uri="{FF2B5EF4-FFF2-40B4-BE49-F238E27FC236}">
                <a16:creationId xmlns:a16="http://schemas.microsoft.com/office/drawing/2014/main" id="{2D841CB9-44FB-C940-AFE0-EE98F61D0CFB}"/>
              </a:ext>
            </a:extLst>
          </p:cNvPr>
          <p:cNvSpPr>
            <a:spLocks noGrp="1"/>
          </p:cNvSpPr>
          <p:nvPr>
            <p:ph type="body" idx="1"/>
          </p:nvPr>
        </p:nvSpPr>
        <p:spPr/>
        <p:txBody>
          <a:bodyPr>
            <a:normAutofit/>
          </a:bodyPr>
          <a:lstStyle/>
          <a:p>
            <a:r>
              <a:rPr lang="en-US" sz="2400" dirty="0"/>
              <a:t>Audiobook</a:t>
            </a:r>
          </a:p>
          <a:p>
            <a:r>
              <a:rPr lang="en-US" sz="2400" dirty="0" err="1"/>
              <a:t>Ebook</a:t>
            </a:r>
            <a:endParaRPr lang="en-US" sz="2400" dirty="0"/>
          </a:p>
          <a:p>
            <a:r>
              <a:rPr lang="en-US" sz="2400" dirty="0"/>
              <a:t>Paperback</a:t>
            </a:r>
          </a:p>
          <a:p>
            <a:r>
              <a:rPr lang="en-US" sz="2400" dirty="0"/>
              <a:t>Hardcover – Illustrated Version</a:t>
            </a:r>
          </a:p>
          <a:p>
            <a:pPr marL="114300" indent="0">
              <a:buNone/>
            </a:pPr>
            <a:r>
              <a:rPr lang="en-US" sz="2400" dirty="0">
                <a:hlinkClick r:id="rId2"/>
              </a:rPr>
              <a:t>Link for all versions is on Amazon</a:t>
            </a:r>
            <a:endParaRPr lang="en-US" sz="2400" dirty="0"/>
          </a:p>
        </p:txBody>
      </p:sp>
    </p:spTree>
    <p:extLst>
      <p:ext uri="{BB962C8B-B14F-4D97-AF65-F5344CB8AC3E}">
        <p14:creationId xmlns:p14="http://schemas.microsoft.com/office/powerpoint/2010/main" val="3317202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CD09-34E2-A94D-A917-D1BC37F565B9}"/>
              </a:ext>
            </a:extLst>
          </p:cNvPr>
          <p:cNvSpPr>
            <a:spLocks noGrp="1"/>
          </p:cNvSpPr>
          <p:nvPr>
            <p:ph type="title"/>
          </p:nvPr>
        </p:nvSpPr>
        <p:spPr/>
        <p:txBody>
          <a:bodyPr/>
          <a:lstStyle/>
          <a:p>
            <a:r>
              <a:rPr lang="en-US" dirty="0"/>
              <a:t>Anything Else?</a:t>
            </a:r>
          </a:p>
        </p:txBody>
      </p:sp>
      <p:sp>
        <p:nvSpPr>
          <p:cNvPr id="3" name="Text Placeholder 2">
            <a:extLst>
              <a:ext uri="{FF2B5EF4-FFF2-40B4-BE49-F238E27FC236}">
                <a16:creationId xmlns:a16="http://schemas.microsoft.com/office/drawing/2014/main" id="{0CC5F00D-522B-E444-BE4E-9CBE0B658BC5}"/>
              </a:ext>
            </a:extLst>
          </p:cNvPr>
          <p:cNvSpPr>
            <a:spLocks noGrp="1"/>
          </p:cNvSpPr>
          <p:nvPr>
            <p:ph type="body" idx="1"/>
          </p:nvPr>
        </p:nvSpPr>
        <p:spPr/>
        <p:txBody>
          <a:bodyPr>
            <a:normAutofit/>
          </a:bodyPr>
          <a:lstStyle/>
          <a:p>
            <a:r>
              <a:rPr lang="en-US" sz="2000" dirty="0"/>
              <a:t>I am always working on something. </a:t>
            </a:r>
            <a:r>
              <a:rPr lang="en-US" sz="2000" i="1" dirty="0"/>
              <a:t>Crash and Burn </a:t>
            </a:r>
            <a:r>
              <a:rPr lang="en-US" sz="2000" dirty="0"/>
              <a:t>is currently in the editing stages, so I am working on a book about writing, as well as re-editing my first novel, </a:t>
            </a:r>
            <a:r>
              <a:rPr lang="en-US" sz="2000" i="1" dirty="0"/>
              <a:t>Life and Death</a:t>
            </a:r>
            <a:r>
              <a:rPr lang="en-US" sz="2000" dirty="0"/>
              <a:t>. I would like to re-release that with a new cover. People have asked me about a sequel to that and to </a:t>
            </a:r>
            <a:r>
              <a:rPr lang="en-US" sz="2000" i="1" dirty="0"/>
              <a:t>Neighborhood Watch. </a:t>
            </a:r>
            <a:r>
              <a:rPr lang="en-US" sz="2000" dirty="0"/>
              <a:t>Eventually, that will probably happen. I also have a long list of short stories I compiled last year that I am waiting to do something with. </a:t>
            </a:r>
          </a:p>
        </p:txBody>
      </p:sp>
    </p:spTree>
    <p:extLst>
      <p:ext uri="{BB962C8B-B14F-4D97-AF65-F5344CB8AC3E}">
        <p14:creationId xmlns:p14="http://schemas.microsoft.com/office/powerpoint/2010/main" val="2918110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C0AA-8ECA-004B-B019-82F16D94EED8}"/>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8454D1F-D1E6-7C40-8A39-28B6698B4371}"/>
              </a:ext>
            </a:extLst>
          </p:cNvPr>
          <p:cNvSpPr>
            <a:spLocks noGrp="1"/>
          </p:cNvSpPr>
          <p:nvPr>
            <p:ph type="body" idx="1"/>
          </p:nvPr>
        </p:nvSpPr>
        <p:spPr/>
        <p:txBody>
          <a:bodyPr>
            <a:normAutofit/>
          </a:bodyPr>
          <a:lstStyle/>
          <a:p>
            <a:r>
              <a:rPr lang="en-US" sz="2800" dirty="0"/>
              <a:t>There is so much more I have not talked about – how to get book reviews, learning about marketing, how to self publish, how to devote time to writing, etc. Just ask away!</a:t>
            </a:r>
          </a:p>
        </p:txBody>
      </p:sp>
    </p:spTree>
    <p:extLst>
      <p:ext uri="{BB962C8B-B14F-4D97-AF65-F5344CB8AC3E}">
        <p14:creationId xmlns:p14="http://schemas.microsoft.com/office/powerpoint/2010/main" val="2520416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Trailer</a:t>
            </a:r>
            <a:endParaRPr/>
          </a:p>
        </p:txBody>
      </p:sp>
      <p:sp>
        <p:nvSpPr>
          <p:cNvPr id="61" name="Google Shape;61;p14"/>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 name="3rd_Draft">
            <a:hlinkClick r:id="" action="ppaction://media"/>
            <a:extLst>
              <a:ext uri="{FF2B5EF4-FFF2-40B4-BE49-F238E27FC236}">
                <a16:creationId xmlns:a16="http://schemas.microsoft.com/office/drawing/2014/main" id="{B24FA8E6-24B4-C640-9565-CBF06A8C42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0"/>
            <a:ext cx="9144000" cy="5146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Where I get my ideas…</a:t>
            </a:r>
            <a:endParaRPr/>
          </a:p>
        </p:txBody>
      </p:sp>
      <p:sp>
        <p:nvSpPr>
          <p:cNvPr id="67" name="Google Shape;67;p15"/>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sz="2400" dirty="0"/>
              <a:t>• Reading (Anything)</a:t>
            </a:r>
          </a:p>
          <a:p>
            <a:pPr marL="0" lvl="0" indent="0" algn="l" rtl="0">
              <a:spcBef>
                <a:spcPts val="0"/>
              </a:spcBef>
              <a:spcAft>
                <a:spcPts val="1200"/>
              </a:spcAft>
              <a:buNone/>
            </a:pPr>
            <a:r>
              <a:rPr lang="en-US" sz="2400" dirty="0"/>
              <a:t>• Staying Alert to the World</a:t>
            </a:r>
          </a:p>
          <a:p>
            <a:pPr marL="0" lvl="0" indent="0" algn="l" rtl="0">
              <a:spcBef>
                <a:spcPts val="0"/>
              </a:spcBef>
              <a:spcAft>
                <a:spcPts val="1200"/>
              </a:spcAft>
              <a:buNone/>
            </a:pPr>
            <a:r>
              <a:rPr lang="en-US" sz="2400" dirty="0"/>
              <a:t>• Asking Questions</a:t>
            </a:r>
          </a:p>
        </p:txBody>
      </p:sp>
      <p:pic>
        <p:nvPicPr>
          <p:cNvPr id="5" name="Picture 4">
            <a:extLst>
              <a:ext uri="{FF2B5EF4-FFF2-40B4-BE49-F238E27FC236}">
                <a16:creationId xmlns:a16="http://schemas.microsoft.com/office/drawing/2014/main" id="{D814CDFB-6325-194B-970E-366EF363B6A2}"/>
              </a:ext>
            </a:extLst>
          </p:cNvPr>
          <p:cNvPicPr>
            <a:picLocks noChangeAspect="1"/>
          </p:cNvPicPr>
          <p:nvPr/>
        </p:nvPicPr>
        <p:blipFill>
          <a:blip r:embed="rId3"/>
          <a:stretch>
            <a:fillRect/>
          </a:stretch>
        </p:blipFill>
        <p:spPr>
          <a:xfrm>
            <a:off x="4358923" y="1152475"/>
            <a:ext cx="4473377" cy="23019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82909-11CC-6146-ACD1-F99ACA155756}"/>
              </a:ext>
            </a:extLst>
          </p:cNvPr>
          <p:cNvSpPr>
            <a:spLocks noGrp="1"/>
          </p:cNvSpPr>
          <p:nvPr>
            <p:ph type="title"/>
          </p:nvPr>
        </p:nvSpPr>
        <p:spPr/>
        <p:txBody>
          <a:bodyPr>
            <a:normAutofit fontScale="90000"/>
          </a:bodyPr>
          <a:lstStyle/>
          <a:p>
            <a:r>
              <a:rPr lang="en-US" dirty="0">
                <a:solidFill>
                  <a:srgbClr val="0070C0"/>
                </a:solidFill>
              </a:rPr>
              <a:t>What are my favorite reads/what am I reading now?</a:t>
            </a:r>
          </a:p>
        </p:txBody>
      </p:sp>
      <p:sp>
        <p:nvSpPr>
          <p:cNvPr id="3" name="Text Placeholder 2">
            <a:extLst>
              <a:ext uri="{FF2B5EF4-FFF2-40B4-BE49-F238E27FC236}">
                <a16:creationId xmlns:a16="http://schemas.microsoft.com/office/drawing/2014/main" id="{E0E263F9-7EB0-B844-9649-F49B2B7980C2}"/>
              </a:ext>
            </a:extLst>
          </p:cNvPr>
          <p:cNvSpPr>
            <a:spLocks noGrp="1"/>
          </p:cNvSpPr>
          <p:nvPr>
            <p:ph type="body" idx="1"/>
          </p:nvPr>
        </p:nvSpPr>
        <p:spPr>
          <a:xfrm>
            <a:off x="311701" y="1152474"/>
            <a:ext cx="8520600" cy="3346955"/>
          </a:xfrm>
        </p:spPr>
        <p:txBody>
          <a:bodyPr>
            <a:normAutofit/>
          </a:bodyPr>
          <a:lstStyle/>
          <a:p>
            <a:pPr marL="114300" indent="0">
              <a:buNone/>
            </a:pPr>
            <a:r>
              <a:rPr lang="en-US" sz="2400" dirty="0"/>
              <a:t>• Favorite reads: Most anything by Stephen King - </a:t>
            </a:r>
            <a:br>
              <a:rPr lang="en-US" sz="2400" dirty="0"/>
            </a:br>
            <a:r>
              <a:rPr lang="en-US" sz="2400" i="1" dirty="0"/>
              <a:t>Firestarter</a:t>
            </a:r>
            <a:r>
              <a:rPr lang="en-US" sz="2400" dirty="0"/>
              <a:t>, </a:t>
            </a:r>
            <a:r>
              <a:rPr lang="en-US" sz="2400" i="1" dirty="0"/>
              <a:t>It, The Institute</a:t>
            </a:r>
            <a:r>
              <a:rPr lang="en-US" sz="2400" dirty="0"/>
              <a:t>, </a:t>
            </a:r>
            <a:r>
              <a:rPr lang="en-US" sz="2400" i="1" dirty="0"/>
              <a:t>Misery</a:t>
            </a:r>
            <a:r>
              <a:rPr lang="en-US" sz="2400" dirty="0"/>
              <a:t> – a lot of these</a:t>
            </a:r>
            <a:br>
              <a:rPr lang="en-US" sz="2400" dirty="0"/>
            </a:br>
            <a:r>
              <a:rPr lang="en-US" sz="2400" dirty="0"/>
              <a:t>works inspired my books</a:t>
            </a:r>
          </a:p>
          <a:p>
            <a:pPr marL="114300" indent="0">
              <a:buNone/>
            </a:pPr>
            <a:r>
              <a:rPr lang="en-US" sz="2400" dirty="0"/>
              <a:t>• I enjoy good thrillers – Gillian Flynn, Liane Moriarty,</a:t>
            </a:r>
          </a:p>
          <a:p>
            <a:pPr marL="114300" indent="0">
              <a:buNone/>
            </a:pPr>
            <a:r>
              <a:rPr lang="en-US" sz="2400" dirty="0"/>
              <a:t>Celeste Ng, etc.   </a:t>
            </a:r>
          </a:p>
          <a:p>
            <a:pPr marL="114300" indent="0">
              <a:buNone/>
            </a:pPr>
            <a:r>
              <a:rPr lang="en-US" sz="2400" dirty="0"/>
              <a:t>• I’ll read anything that holds my interest – I’m</a:t>
            </a:r>
            <a:br>
              <a:rPr lang="en-US" sz="2400" dirty="0"/>
            </a:br>
            <a:r>
              <a:rPr lang="en-US" sz="2400" dirty="0"/>
              <a:t>currently reading </a:t>
            </a:r>
            <a:r>
              <a:rPr lang="en-US" sz="2400" i="1" dirty="0"/>
              <a:t>No Time to Cry</a:t>
            </a:r>
            <a:r>
              <a:rPr lang="en-US" sz="2400" dirty="0"/>
              <a:t>…</a:t>
            </a:r>
          </a:p>
          <a:p>
            <a:pPr marL="114300" indent="0">
              <a:buNone/>
            </a:pPr>
            <a:endParaRPr lang="en-US" sz="2400" dirty="0"/>
          </a:p>
          <a:p>
            <a:pPr marL="114300" indent="0">
              <a:buNone/>
            </a:pPr>
            <a:endParaRPr lang="en-US" sz="2400" dirty="0"/>
          </a:p>
        </p:txBody>
      </p:sp>
      <p:pic>
        <p:nvPicPr>
          <p:cNvPr id="5" name="Picture 4">
            <a:extLst>
              <a:ext uri="{FF2B5EF4-FFF2-40B4-BE49-F238E27FC236}">
                <a16:creationId xmlns:a16="http://schemas.microsoft.com/office/drawing/2014/main" id="{8CECDAEB-E8E5-DE42-8759-AF7E8801F2C0}"/>
              </a:ext>
            </a:extLst>
          </p:cNvPr>
          <p:cNvPicPr>
            <a:picLocks noChangeAspect="1"/>
          </p:cNvPicPr>
          <p:nvPr/>
        </p:nvPicPr>
        <p:blipFill>
          <a:blip r:embed="rId2"/>
          <a:stretch>
            <a:fillRect/>
          </a:stretch>
        </p:blipFill>
        <p:spPr>
          <a:xfrm>
            <a:off x="7478551" y="1152475"/>
            <a:ext cx="1353749" cy="1793925"/>
          </a:xfrm>
          <a:prstGeom prst="rect">
            <a:avLst/>
          </a:prstGeom>
        </p:spPr>
      </p:pic>
      <p:pic>
        <p:nvPicPr>
          <p:cNvPr id="7" name="Picture 6">
            <a:extLst>
              <a:ext uri="{FF2B5EF4-FFF2-40B4-BE49-F238E27FC236}">
                <a16:creationId xmlns:a16="http://schemas.microsoft.com/office/drawing/2014/main" id="{0DFDED4D-8E58-2441-A2E0-17C07EBDE1A8}"/>
              </a:ext>
            </a:extLst>
          </p:cNvPr>
          <p:cNvPicPr>
            <a:picLocks noChangeAspect="1"/>
          </p:cNvPicPr>
          <p:nvPr/>
        </p:nvPicPr>
        <p:blipFill>
          <a:blip r:embed="rId3"/>
          <a:stretch>
            <a:fillRect/>
          </a:stretch>
        </p:blipFill>
        <p:spPr>
          <a:xfrm>
            <a:off x="7478551" y="2946400"/>
            <a:ext cx="1353749" cy="2082224"/>
          </a:xfrm>
          <a:prstGeom prst="rect">
            <a:avLst/>
          </a:prstGeom>
        </p:spPr>
      </p:pic>
    </p:spTree>
    <p:extLst>
      <p:ext uri="{BB962C8B-B14F-4D97-AF65-F5344CB8AC3E}">
        <p14:creationId xmlns:p14="http://schemas.microsoft.com/office/powerpoint/2010/main" val="2866918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42A1-7AF5-EA45-AC57-1390DE43CCF2}"/>
              </a:ext>
            </a:extLst>
          </p:cNvPr>
          <p:cNvSpPr>
            <a:spLocks noGrp="1"/>
          </p:cNvSpPr>
          <p:nvPr>
            <p:ph type="title"/>
          </p:nvPr>
        </p:nvSpPr>
        <p:spPr/>
        <p:txBody>
          <a:bodyPr/>
          <a:lstStyle/>
          <a:p>
            <a:r>
              <a:rPr lang="en-US" dirty="0"/>
              <a:t>What’s good writing advice?</a:t>
            </a:r>
          </a:p>
        </p:txBody>
      </p:sp>
      <p:sp>
        <p:nvSpPr>
          <p:cNvPr id="3" name="Text Placeholder 2">
            <a:extLst>
              <a:ext uri="{FF2B5EF4-FFF2-40B4-BE49-F238E27FC236}">
                <a16:creationId xmlns:a16="http://schemas.microsoft.com/office/drawing/2014/main" id="{D1F102CC-BC30-FF41-88C1-9DFD6520D420}"/>
              </a:ext>
            </a:extLst>
          </p:cNvPr>
          <p:cNvSpPr>
            <a:spLocks noGrp="1"/>
          </p:cNvSpPr>
          <p:nvPr>
            <p:ph type="body" idx="1"/>
          </p:nvPr>
        </p:nvSpPr>
        <p:spPr/>
        <p:txBody>
          <a:bodyPr>
            <a:normAutofit/>
          </a:bodyPr>
          <a:lstStyle/>
          <a:p>
            <a:r>
              <a:rPr lang="en-US" sz="3200" dirty="0"/>
              <a:t>You write your first draft with your heart and you re-write with your head. The first key is to write, not to think. – Finding Forrester</a:t>
            </a:r>
          </a:p>
        </p:txBody>
      </p:sp>
    </p:spTree>
    <p:extLst>
      <p:ext uri="{BB962C8B-B14F-4D97-AF65-F5344CB8AC3E}">
        <p14:creationId xmlns:p14="http://schemas.microsoft.com/office/powerpoint/2010/main" val="3751010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4BF5-9793-D248-9EC7-8CD8CB89F6C0}"/>
              </a:ext>
            </a:extLst>
          </p:cNvPr>
          <p:cNvSpPr>
            <a:spLocks noGrp="1"/>
          </p:cNvSpPr>
          <p:nvPr>
            <p:ph type="title"/>
          </p:nvPr>
        </p:nvSpPr>
        <p:spPr/>
        <p:txBody>
          <a:bodyPr/>
          <a:lstStyle/>
          <a:p>
            <a:r>
              <a:rPr lang="en-US" dirty="0"/>
              <a:t>The Difference with editing</a:t>
            </a:r>
          </a:p>
        </p:txBody>
      </p:sp>
      <p:sp>
        <p:nvSpPr>
          <p:cNvPr id="3" name="Text Placeholder 2">
            <a:extLst>
              <a:ext uri="{FF2B5EF4-FFF2-40B4-BE49-F238E27FC236}">
                <a16:creationId xmlns:a16="http://schemas.microsoft.com/office/drawing/2014/main" id="{E51263AE-366C-2840-8D67-EF9C194A54CE}"/>
              </a:ext>
            </a:extLst>
          </p:cNvPr>
          <p:cNvSpPr>
            <a:spLocks noGrp="1"/>
          </p:cNvSpPr>
          <p:nvPr>
            <p:ph type="body" idx="1"/>
          </p:nvPr>
        </p:nvSpPr>
        <p:spPr/>
        <p:txBody>
          <a:bodyPr>
            <a:normAutofit fontScale="92500" lnSpcReduction="20000"/>
          </a:bodyPr>
          <a:lstStyle/>
          <a:p>
            <a:pPr marL="114300" indent="0">
              <a:buNone/>
            </a:pPr>
            <a:r>
              <a:rPr lang="en-US" sz="2400" dirty="0"/>
              <a:t>6/6/20 – First comments back</a:t>
            </a:r>
          </a:p>
          <a:p>
            <a:r>
              <a:rPr lang="en-US" sz="2400" dirty="0"/>
              <a:t>in lieu of dialogue, I'd tighten up the writing to ensure a smooth flow of thought, using active voice. That'll crisp it up some. Hope that helps!</a:t>
            </a:r>
          </a:p>
          <a:p>
            <a:pPr marL="114300" indent="0">
              <a:buNone/>
            </a:pPr>
            <a:r>
              <a:rPr lang="en-US" sz="2400" dirty="0"/>
              <a:t>12/29/20</a:t>
            </a:r>
          </a:p>
          <a:p>
            <a:r>
              <a:rPr lang="en-US" sz="2400" dirty="0"/>
              <a:t>Hi, Kevin! Flesh out the entire scene more. Some thoughts: What are the reactions of these boys to Jimmy's predicament? Did any of them remember that Jimmy was afraid of the water? How do they help Jimmy?</a:t>
            </a:r>
          </a:p>
        </p:txBody>
      </p:sp>
    </p:spTree>
    <p:extLst>
      <p:ext uri="{BB962C8B-B14F-4D97-AF65-F5344CB8AC3E}">
        <p14:creationId xmlns:p14="http://schemas.microsoft.com/office/powerpoint/2010/main" val="2057311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4B7E0-0139-1B45-ADAF-EBAAC47330E7}"/>
              </a:ext>
            </a:extLst>
          </p:cNvPr>
          <p:cNvSpPr>
            <a:spLocks noGrp="1"/>
          </p:cNvSpPr>
          <p:nvPr>
            <p:ph type="title"/>
          </p:nvPr>
        </p:nvSpPr>
        <p:spPr/>
        <p:txBody>
          <a:bodyPr/>
          <a:lstStyle/>
          <a:p>
            <a:r>
              <a:rPr lang="en-US" dirty="0"/>
              <a:t>The difference with drafting…</a:t>
            </a:r>
          </a:p>
        </p:txBody>
      </p:sp>
      <p:sp>
        <p:nvSpPr>
          <p:cNvPr id="3" name="Text Placeholder 2">
            <a:extLst>
              <a:ext uri="{FF2B5EF4-FFF2-40B4-BE49-F238E27FC236}">
                <a16:creationId xmlns:a16="http://schemas.microsoft.com/office/drawing/2014/main" id="{2F5A4CAE-9C81-3748-9711-A47A34D624F7}"/>
              </a:ext>
            </a:extLst>
          </p:cNvPr>
          <p:cNvSpPr>
            <a:spLocks noGrp="1"/>
          </p:cNvSpPr>
          <p:nvPr>
            <p:ph type="body" idx="1"/>
          </p:nvPr>
        </p:nvSpPr>
        <p:spPr>
          <a:xfrm>
            <a:off x="311700" y="1152474"/>
            <a:ext cx="8520600" cy="3991025"/>
          </a:xfrm>
        </p:spPr>
        <p:txBody>
          <a:bodyPr>
            <a:normAutofit fontScale="77500" lnSpcReduction="20000"/>
          </a:bodyPr>
          <a:lstStyle/>
          <a:p>
            <a:pPr marL="114300" indent="0">
              <a:buNone/>
            </a:pPr>
            <a:r>
              <a:rPr lang="en-US" sz="3100" dirty="0"/>
              <a:t>3/13/21</a:t>
            </a:r>
          </a:p>
          <a:p>
            <a:r>
              <a:rPr lang="en-US" sz="2800" dirty="0"/>
              <a:t>To your questions….I abhor the word 'chick.' Are girls hens? Did Stella not teach them how to respect girls? Frankly, she doesn't serve a plot point enough to make her worthwhile. 376&amp; l think you mishandled blank scene. I think you should rewrite the scene as realistic. Not 'dramatic effect'. 2020- Last page: No, actually, l was referring to not wrapping of other character's stories (see questions). It's a weak ending, frankly. Take some time with creating a lasting and haunting impression of this town.</a:t>
            </a:r>
          </a:p>
          <a:p>
            <a:pPr marL="114300" indent="0">
              <a:buNone/>
            </a:pPr>
            <a:br>
              <a:rPr lang="en-US" sz="2000" dirty="0"/>
            </a:br>
            <a:endParaRPr lang="en-US" sz="2000" dirty="0"/>
          </a:p>
        </p:txBody>
      </p:sp>
    </p:spTree>
    <p:extLst>
      <p:ext uri="{BB962C8B-B14F-4D97-AF65-F5344CB8AC3E}">
        <p14:creationId xmlns:p14="http://schemas.microsoft.com/office/powerpoint/2010/main" val="3216109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689F-F084-C949-B85D-8640BDCFED0B}"/>
              </a:ext>
            </a:extLst>
          </p:cNvPr>
          <p:cNvSpPr>
            <a:spLocks noGrp="1"/>
          </p:cNvSpPr>
          <p:nvPr>
            <p:ph type="title"/>
          </p:nvPr>
        </p:nvSpPr>
        <p:spPr/>
        <p:txBody>
          <a:bodyPr/>
          <a:lstStyle/>
          <a:p>
            <a:r>
              <a:rPr lang="en-US" dirty="0"/>
              <a:t>Extra Newspaper Critiques</a:t>
            </a:r>
          </a:p>
        </p:txBody>
      </p:sp>
      <p:sp>
        <p:nvSpPr>
          <p:cNvPr id="3" name="Text Placeholder 2">
            <a:extLst>
              <a:ext uri="{FF2B5EF4-FFF2-40B4-BE49-F238E27FC236}">
                <a16:creationId xmlns:a16="http://schemas.microsoft.com/office/drawing/2014/main" id="{0E842A37-C699-494C-987D-CAE232256206}"/>
              </a:ext>
            </a:extLst>
          </p:cNvPr>
          <p:cNvSpPr>
            <a:spLocks noGrp="1"/>
          </p:cNvSpPr>
          <p:nvPr>
            <p:ph type="body" idx="1"/>
          </p:nvPr>
        </p:nvSpPr>
        <p:spPr/>
        <p:txBody>
          <a:bodyPr>
            <a:normAutofit lnSpcReduction="10000"/>
          </a:bodyPr>
          <a:lstStyle/>
          <a:p>
            <a:pPr marL="114300" indent="0">
              <a:buNone/>
            </a:pPr>
            <a:r>
              <a:rPr lang="en-US" sz="2000" dirty="0"/>
              <a:t>5/9/20 - </a:t>
            </a:r>
          </a:p>
          <a:p>
            <a:r>
              <a:rPr lang="en-US" sz="2000" dirty="0"/>
              <a:t>So, I approached this on how I would edit a paper. That said, obviously, you've got some artistic license to make things work best for your story. Newspapers do editorialize sometimes. They do get things wrong. And if you've got a number of publications, you might want to have differences in how they approach things, but if you're looking for good clean copy, I offered recommendations approaching it from that mindset. But let me know if you have questions, and good luck with the rest of the book.</a:t>
            </a:r>
          </a:p>
          <a:p>
            <a:pPr marL="114300" indent="0">
              <a:buNone/>
            </a:pPr>
            <a:r>
              <a:rPr lang="en-US" sz="2000" dirty="0"/>
              <a:t>-Bill Jones, former editor and chief of </a:t>
            </a:r>
            <a:r>
              <a:rPr lang="en-US" sz="2000" i="1" dirty="0"/>
              <a:t>Orland Park Prairie</a:t>
            </a:r>
          </a:p>
        </p:txBody>
      </p:sp>
    </p:spTree>
    <p:extLst>
      <p:ext uri="{BB962C8B-B14F-4D97-AF65-F5344CB8AC3E}">
        <p14:creationId xmlns:p14="http://schemas.microsoft.com/office/powerpoint/2010/main" val="396788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F614-7C81-3840-86F6-D146D370B7A5}"/>
              </a:ext>
            </a:extLst>
          </p:cNvPr>
          <p:cNvSpPr>
            <a:spLocks noGrp="1"/>
          </p:cNvSpPr>
          <p:nvPr>
            <p:ph type="title"/>
          </p:nvPr>
        </p:nvSpPr>
        <p:spPr/>
        <p:txBody>
          <a:bodyPr/>
          <a:lstStyle/>
          <a:p>
            <a:r>
              <a:rPr lang="en-US" dirty="0"/>
              <a:t>What I did last…</a:t>
            </a:r>
          </a:p>
        </p:txBody>
      </p:sp>
      <p:sp>
        <p:nvSpPr>
          <p:cNvPr id="3" name="Text Placeholder 2">
            <a:extLst>
              <a:ext uri="{FF2B5EF4-FFF2-40B4-BE49-F238E27FC236}">
                <a16:creationId xmlns:a16="http://schemas.microsoft.com/office/drawing/2014/main" id="{CF0A8C60-CFCD-BF4B-B2E6-BEFFE39D3CD4}"/>
              </a:ext>
            </a:extLst>
          </p:cNvPr>
          <p:cNvSpPr>
            <a:spLocks noGrp="1"/>
          </p:cNvSpPr>
          <p:nvPr>
            <p:ph type="body" idx="1"/>
          </p:nvPr>
        </p:nvSpPr>
        <p:spPr/>
        <p:txBody>
          <a:bodyPr>
            <a:normAutofit/>
          </a:bodyPr>
          <a:lstStyle/>
          <a:p>
            <a:r>
              <a:rPr lang="en-US" sz="2400" dirty="0"/>
              <a:t>Hey, Kevin! I've finished the changes and the general formatting. Am having a challenge with headers and footers, but </a:t>
            </a:r>
            <a:r>
              <a:rPr lang="en-US" sz="2400" dirty="0" err="1"/>
              <a:t>l'd</a:t>
            </a:r>
            <a:r>
              <a:rPr lang="en-US" sz="2400" dirty="0"/>
              <a:t> be happy to send what l have if it's enough for you to look over now. Cleaned up a bunch of things and I think it looks good as a book.</a:t>
            </a:r>
          </a:p>
          <a:p>
            <a:r>
              <a:rPr lang="en-US" sz="2400" dirty="0"/>
              <a:t>Then…run it through Grammarly, order an author copy, read it one more time in print</a:t>
            </a:r>
          </a:p>
        </p:txBody>
      </p:sp>
    </p:spTree>
    <p:extLst>
      <p:ext uri="{BB962C8B-B14F-4D97-AF65-F5344CB8AC3E}">
        <p14:creationId xmlns:p14="http://schemas.microsoft.com/office/powerpoint/2010/main" val="150571330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{3713E41D-B1D2-684B-AE26-0821DC3027F7}tf10001119</Template>
  <TotalTime>1361</TotalTime>
  <Words>1023</Words>
  <Application>Microsoft Macintosh PowerPoint</Application>
  <PresentationFormat>On-screen Show (16:9)</PresentationFormat>
  <Paragraphs>53</Paragraphs>
  <Slides>16</Slides>
  <Notes>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Gill Sans MT</vt:lpstr>
      <vt:lpstr>Gallery</vt:lpstr>
      <vt:lpstr>Welcome to Author Talk</vt:lpstr>
      <vt:lpstr>Trailer</vt:lpstr>
      <vt:lpstr>Where I get my ideas…</vt:lpstr>
      <vt:lpstr>What are my favorite reads/what am I reading now?</vt:lpstr>
      <vt:lpstr>What’s good writing advice?</vt:lpstr>
      <vt:lpstr>The Difference with editing</vt:lpstr>
      <vt:lpstr>The difference with drafting…</vt:lpstr>
      <vt:lpstr>Extra Newspaper Critiques</vt:lpstr>
      <vt:lpstr>What I did last…</vt:lpstr>
      <vt:lpstr>Was I done Yet?</vt:lpstr>
      <vt:lpstr>My bloG</vt:lpstr>
      <vt:lpstr>What’s next</vt:lpstr>
      <vt:lpstr>Where can you get my books?</vt:lpstr>
      <vt:lpstr>Neighborhood Watch Formats</vt:lpstr>
      <vt:lpstr>Anything Else?</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Author Talk</dc:title>
  <cp:lastModifiedBy>Microsoft Office User</cp:lastModifiedBy>
  <cp:revision>8</cp:revision>
  <dcterms:modified xsi:type="dcterms:W3CDTF">2022-07-18T11:01:47Z</dcterms:modified>
</cp:coreProperties>
</file>